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1" r:id="rId7"/>
    <p:sldId id="270" r:id="rId8"/>
    <p:sldId id="268" r:id="rId9"/>
    <p:sldId id="266" r:id="rId10"/>
    <p:sldId id="273" r:id="rId11"/>
    <p:sldId id="269" r:id="rId12"/>
    <p:sldId id="276" r:id="rId13"/>
    <p:sldId id="277" r:id="rId14"/>
    <p:sldId id="274" r:id="rId15"/>
    <p:sldId id="278" r:id="rId16"/>
    <p:sldId id="275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TT Commons Pro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92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png>
</file>

<file path=ppt/media/image72.svg>
</file>

<file path=ppt/media/image73.png>
</file>

<file path=ppt/media/image74.svg>
</file>

<file path=ppt/media/image75.png>
</file>

<file path=ppt/media/image76.sv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svg"/><Relationship Id="rId5" Type="http://schemas.openxmlformats.org/officeDocument/2006/relationships/image" Target="../media/image47.png"/><Relationship Id="rId4" Type="http://schemas.openxmlformats.org/officeDocument/2006/relationships/image" Target="../media/image4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3" Type="http://schemas.openxmlformats.org/officeDocument/2006/relationships/image" Target="../media/image55.png"/><Relationship Id="rId7" Type="http://schemas.openxmlformats.org/officeDocument/2006/relationships/image" Target="../media/image4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svg"/><Relationship Id="rId5" Type="http://schemas.openxmlformats.org/officeDocument/2006/relationships/image" Target="../media/image57.png"/><Relationship Id="rId4" Type="http://schemas.openxmlformats.org/officeDocument/2006/relationships/image" Target="../media/image56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59.png"/><Relationship Id="rId7" Type="http://schemas.openxmlformats.org/officeDocument/2006/relationships/image" Target="../media/image27.png"/><Relationship Id="rId12" Type="http://schemas.openxmlformats.org/officeDocument/2006/relationships/image" Target="../media/image6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svg"/><Relationship Id="rId11" Type="http://schemas.openxmlformats.org/officeDocument/2006/relationships/image" Target="../media/image65.png"/><Relationship Id="rId5" Type="http://schemas.openxmlformats.org/officeDocument/2006/relationships/image" Target="../media/image61.png"/><Relationship Id="rId10" Type="http://schemas.openxmlformats.org/officeDocument/2006/relationships/image" Target="../media/image64.svg"/><Relationship Id="rId4" Type="http://schemas.openxmlformats.org/officeDocument/2006/relationships/image" Target="../media/image60.svg"/><Relationship Id="rId9" Type="http://schemas.openxmlformats.org/officeDocument/2006/relationships/image" Target="../media/image6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svg"/><Relationship Id="rId3" Type="http://schemas.openxmlformats.org/officeDocument/2006/relationships/image" Target="../media/image67.png"/><Relationship Id="rId7" Type="http://schemas.openxmlformats.org/officeDocument/2006/relationships/image" Target="../media/image71.png"/><Relationship Id="rId12" Type="http://schemas.openxmlformats.org/officeDocument/2006/relationships/image" Target="../media/image7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svg"/><Relationship Id="rId11" Type="http://schemas.openxmlformats.org/officeDocument/2006/relationships/image" Target="../media/image75.png"/><Relationship Id="rId5" Type="http://schemas.openxmlformats.org/officeDocument/2006/relationships/image" Target="../media/image69.png"/><Relationship Id="rId10" Type="http://schemas.openxmlformats.org/officeDocument/2006/relationships/image" Target="../media/image74.svg"/><Relationship Id="rId4" Type="http://schemas.openxmlformats.org/officeDocument/2006/relationships/image" Target="../media/image68.svg"/><Relationship Id="rId9" Type="http://schemas.openxmlformats.org/officeDocument/2006/relationships/image" Target="../media/image7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1.jpeg"/><Relationship Id="rId16" Type="http://schemas.openxmlformats.org/officeDocument/2006/relationships/image" Target="../media/image2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9.png"/><Relationship Id="rId7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33.png"/><Relationship Id="rId7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37.png"/><Relationship Id="rId7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3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5670617" y="537871"/>
            <a:ext cx="2072297" cy="1989405"/>
          </a:xfrm>
          <a:custGeom>
            <a:avLst/>
            <a:gdLst/>
            <a:ahLst/>
            <a:cxnLst/>
            <a:rect l="l" t="t" r="r" b="b"/>
            <a:pathLst>
              <a:path w="2072297" h="1989405">
                <a:moveTo>
                  <a:pt x="0" y="0"/>
                </a:moveTo>
                <a:lnTo>
                  <a:pt x="2072297" y="0"/>
                </a:lnTo>
                <a:lnTo>
                  <a:pt x="2072297" y="1989406"/>
                </a:lnTo>
                <a:lnTo>
                  <a:pt x="0" y="19894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273147"/>
            <a:ext cx="16230600" cy="954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72"/>
              </a:lnSpc>
            </a:pPr>
            <a:r>
              <a:rPr lang="en-US" sz="7200" spc="-144">
                <a:solidFill>
                  <a:srgbClr val="007074"/>
                </a:solidFill>
                <a:latin typeface="Libre Baskerville Bold Italics"/>
              </a:rPr>
              <a:t>Industrial Control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332708"/>
            <a:ext cx="16230600" cy="219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80"/>
              </a:lnSpc>
            </a:pPr>
            <a:r>
              <a:rPr lang="en-US" sz="8000">
                <a:solidFill>
                  <a:srgbClr val="007074"/>
                </a:solidFill>
                <a:latin typeface="TT Commons Pro Bold"/>
              </a:rPr>
              <a:t>Current and speed control of a permanent-magnet DC motor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49138" y="7479498"/>
            <a:ext cx="8115300" cy="2129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RAGNI MATTEO </a:t>
            </a:r>
          </a:p>
          <a:p>
            <a:pPr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VEZZINI PAOLO</a:t>
            </a:r>
          </a:p>
          <a:p>
            <a:pPr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MILANI MARGHERITA</a:t>
            </a:r>
          </a:p>
          <a:p>
            <a:pPr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MASTELLA DIEGO</a:t>
            </a:r>
          </a:p>
          <a:p>
            <a:pPr marL="0" lvl="0" indent="0" algn="l">
              <a:lnSpc>
                <a:spcPts val="3380"/>
              </a:lnSpc>
            </a:pPr>
            <a:r>
              <a:rPr lang="en-US" sz="2600">
                <a:solidFill>
                  <a:srgbClr val="007074"/>
                </a:solidFill>
                <a:latin typeface="TT Commons Pro Bold"/>
              </a:rPr>
              <a:t>BARSANTI PATRICK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4973299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Control Action:	 with disturbances 	             without disturbances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382077B-503C-6871-A8E4-CF16AA8F3691}"/>
              </a:ext>
            </a:extLst>
          </p:cNvPr>
          <p:cNvSpPr txBox="1"/>
          <p:nvPr/>
        </p:nvSpPr>
        <p:spPr>
          <a:xfrm>
            <a:off x="8604381" y="5143499"/>
            <a:ext cx="8755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007074"/>
                </a:solidFill>
                <a:latin typeface="TT Commons Pro Bold"/>
              </a:rPr>
              <a:t>Vs</a:t>
            </a:r>
            <a:endParaRPr lang="it-IT" sz="4800" dirty="0"/>
          </a:p>
        </p:txBody>
      </p:sp>
    </p:spTree>
    <p:extLst>
      <p:ext uri="{BB962C8B-B14F-4D97-AF65-F5344CB8AC3E}">
        <p14:creationId xmlns:p14="http://schemas.microsoft.com/office/powerpoint/2010/main" val="3147084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6" y="780694"/>
            <a:ext cx="16092992" cy="2410916"/>
            <a:chOff x="0" y="123825"/>
            <a:chExt cx="1623301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6143498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Unconstrained MPC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DC1BB23E-7F8D-8B41-0044-192034BD069C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83534589-78C0-8EBD-689C-E790B60CDF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0818" y="8598391"/>
            <a:ext cx="2171699" cy="4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92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5719053" cy="2410916"/>
            <a:chOff x="0" y="123825"/>
            <a:chExt cx="2063584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20635846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MPC with Control Constraints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8F9A1B1A-BCF4-C53C-033B-7D824ACDF3C5}"/>
              </a:ext>
            </a:extLst>
          </p:cNvPr>
          <p:cNvSpPr txBox="1"/>
          <p:nvPr/>
        </p:nvSpPr>
        <p:spPr>
          <a:xfrm>
            <a:off x="1028701" y="1912171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6DEFF547-7D27-298F-244B-B416613CCE49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</p:spTree>
    <p:extLst>
      <p:ext uri="{BB962C8B-B14F-4D97-AF65-F5344CB8AC3E}">
        <p14:creationId xmlns:p14="http://schemas.microsoft.com/office/powerpoint/2010/main" val="2405184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5719053" cy="2410916"/>
            <a:chOff x="0" y="123825"/>
            <a:chExt cx="2063584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20635846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MPC with Control Constraints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8F9A1B1A-BCF4-C53C-033B-7D824ACDF3C5}"/>
              </a:ext>
            </a:extLst>
          </p:cNvPr>
          <p:cNvSpPr txBox="1"/>
          <p:nvPr/>
        </p:nvSpPr>
        <p:spPr>
          <a:xfrm>
            <a:off x="1028701" y="1912171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6DEFF547-7D27-298F-244B-B416613CCE49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EE53277D-CC73-2E91-DA34-0081B195EE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0818" y="8598391"/>
            <a:ext cx="2171699" cy="4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677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6" y="780694"/>
            <a:ext cx="16092992" cy="2410916"/>
            <a:chOff x="0" y="123825"/>
            <a:chExt cx="1623301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6143498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MPC with State Constraints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CE5CD16-C94C-4E0C-6D1C-7D42B16C28D0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E9E4F22E-3950-57C7-EFA3-A8BCABE275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8701" y="8573429"/>
            <a:ext cx="2629890" cy="974873"/>
          </a:xfrm>
          <a:prstGeom prst="rect">
            <a:avLst/>
          </a:prstGeom>
        </p:spPr>
      </p:pic>
      <p:pic>
        <p:nvPicPr>
          <p:cNvPr id="19" name="Elemento grafico 18">
            <a:extLst>
              <a:ext uri="{FF2B5EF4-FFF2-40B4-BE49-F238E27FC236}">
                <a16:creationId xmlns:a16="http://schemas.microsoft.com/office/drawing/2014/main" id="{D220FF5C-4E67-CA42-87E0-2CE60BBFB0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437764" y="2109542"/>
            <a:ext cx="1828800" cy="438912"/>
          </a:xfrm>
          <a:prstGeom prst="rect">
            <a:avLst/>
          </a:prstGeom>
        </p:spPr>
      </p:pic>
      <p:pic>
        <p:nvPicPr>
          <p:cNvPr id="21" name="Elemento grafico 20">
            <a:extLst>
              <a:ext uri="{FF2B5EF4-FFF2-40B4-BE49-F238E27FC236}">
                <a16:creationId xmlns:a16="http://schemas.microsoft.com/office/drawing/2014/main" id="{C4A6D364-D804-00C5-9DB3-3F6E6E1B59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3899643" y="2109542"/>
            <a:ext cx="3162095" cy="43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50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6" y="780694"/>
            <a:ext cx="16092992" cy="2410916"/>
            <a:chOff x="0" y="123825"/>
            <a:chExt cx="16233016" cy="7466667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6143498" cy="74666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MPC with Kalman Filter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CE5CD16-C94C-4E0C-6D1C-7D42B16C28D0}"/>
              </a:ext>
            </a:extLst>
          </p:cNvPr>
          <p:cNvSpPr txBox="1"/>
          <p:nvPr/>
        </p:nvSpPr>
        <p:spPr>
          <a:xfrm>
            <a:off x="9779626" y="1912170"/>
            <a:ext cx="7193365" cy="611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B9EE92E6-82B2-7BA8-3534-49CB9D5ECF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2895600" y="8617672"/>
            <a:ext cx="1600200" cy="434339"/>
          </a:xfrm>
          <a:prstGeom prst="rect">
            <a:avLst/>
          </a:prstGeom>
        </p:spPr>
      </p:pic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B5FE27FD-6D4E-11E5-0E72-F346CCD00F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358271" y="8632124"/>
            <a:ext cx="1106440" cy="486834"/>
          </a:xfrm>
          <a:prstGeom prst="rect">
            <a:avLst/>
          </a:prstGeom>
        </p:spPr>
      </p:pic>
      <p:pic>
        <p:nvPicPr>
          <p:cNvPr id="23" name="Elemento grafico 22">
            <a:extLst>
              <a:ext uri="{FF2B5EF4-FFF2-40B4-BE49-F238E27FC236}">
                <a16:creationId xmlns:a16="http://schemas.microsoft.com/office/drawing/2014/main" id="{B66A1C78-3F9F-10F1-9218-78477532364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029200" y="8695266"/>
            <a:ext cx="4543784" cy="48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80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DDEBDA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5645744" y="447071"/>
            <a:ext cx="2097171" cy="2013284"/>
          </a:xfrm>
          <a:custGeom>
            <a:avLst/>
            <a:gdLst/>
            <a:ahLst/>
            <a:cxnLst/>
            <a:rect l="l" t="t" r="r" b="b"/>
            <a:pathLst>
              <a:path w="2097171" h="2013284">
                <a:moveTo>
                  <a:pt x="0" y="0"/>
                </a:moveTo>
                <a:lnTo>
                  <a:pt x="2097170" y="0"/>
                </a:lnTo>
                <a:lnTo>
                  <a:pt x="2097170" y="2013284"/>
                </a:lnTo>
                <a:lnTo>
                  <a:pt x="0" y="2013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273147"/>
            <a:ext cx="16230600" cy="954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72"/>
              </a:lnSpc>
            </a:pPr>
            <a:r>
              <a:rPr lang="en-US" sz="7200" spc="-144" dirty="0">
                <a:solidFill>
                  <a:srgbClr val="DDEBDA"/>
                </a:solidFill>
                <a:latin typeface="Libre Baskerville Bold Italics"/>
              </a:rPr>
              <a:t>Industrial Control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332708"/>
            <a:ext cx="1623060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80"/>
              </a:lnSpc>
            </a:pPr>
            <a:r>
              <a:rPr lang="en-US" sz="8000" dirty="0">
                <a:solidFill>
                  <a:srgbClr val="DDEBDA"/>
                </a:solidFill>
                <a:latin typeface="TT Commons Pro Bold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9138" y="7479498"/>
            <a:ext cx="8115300" cy="2151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VEZZINI PAOLO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RAGNI MATTEO 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MILANI MARGHERITA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MASTELLA DIEGO</a:t>
            </a:r>
          </a:p>
          <a:p>
            <a:pPr marL="0" lvl="0" indent="0" algn="l"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BARSANTI PATRICK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</p:spTree>
    <p:extLst>
      <p:ext uri="{BB962C8B-B14F-4D97-AF65-F5344CB8AC3E}">
        <p14:creationId xmlns:p14="http://schemas.microsoft.com/office/powerpoint/2010/main" val="2544236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DDEBDA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5645744" y="447071"/>
            <a:ext cx="2097171" cy="2013284"/>
          </a:xfrm>
          <a:custGeom>
            <a:avLst/>
            <a:gdLst/>
            <a:ahLst/>
            <a:cxnLst/>
            <a:rect l="l" t="t" r="r" b="b"/>
            <a:pathLst>
              <a:path w="2097171" h="2013284">
                <a:moveTo>
                  <a:pt x="0" y="0"/>
                </a:moveTo>
                <a:lnTo>
                  <a:pt x="2097170" y="0"/>
                </a:lnTo>
                <a:lnTo>
                  <a:pt x="2097170" y="2013284"/>
                </a:lnTo>
                <a:lnTo>
                  <a:pt x="0" y="2013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273147"/>
            <a:ext cx="16230600" cy="954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72"/>
              </a:lnSpc>
            </a:pPr>
            <a:r>
              <a:rPr lang="en-US" sz="7200" spc="-144">
                <a:solidFill>
                  <a:srgbClr val="DDEBDA"/>
                </a:solidFill>
                <a:latin typeface="Libre Baskerville Bold Italics"/>
              </a:rPr>
              <a:t>Industrial Control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332708"/>
            <a:ext cx="16230600" cy="219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80"/>
              </a:lnSpc>
            </a:pPr>
            <a:r>
              <a:rPr lang="en-US" sz="8000">
                <a:solidFill>
                  <a:srgbClr val="DDEBDA"/>
                </a:solidFill>
                <a:latin typeface="TT Commons Pro Bold"/>
              </a:rPr>
              <a:t>Current and speed control of a permanent-magnet DC motor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9138" y="7479498"/>
            <a:ext cx="8115300" cy="2151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VEZZINI PAOLO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RAGNI MATTEO 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MILANI MARGHERITA</a:t>
            </a:r>
          </a:p>
          <a:p>
            <a:pPr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MASTELLA DIEGO</a:t>
            </a:r>
          </a:p>
          <a:p>
            <a:pPr marL="0" lvl="0" indent="0" algn="l">
              <a:lnSpc>
                <a:spcPts val="3380"/>
              </a:lnSpc>
            </a:pPr>
            <a:r>
              <a:rPr lang="en-US" sz="2600" dirty="0">
                <a:solidFill>
                  <a:srgbClr val="DDEBDA"/>
                </a:solidFill>
                <a:latin typeface="TT Commons Pro Bold"/>
              </a:rPr>
              <a:t>BARSANTI PATRICK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028700" y="1293797"/>
            <a:ext cx="12127137" cy="7049294"/>
            <a:chOff x="0" y="123825"/>
            <a:chExt cx="16169516" cy="9399058"/>
          </a:xfrm>
        </p:grpSpPr>
        <p:sp>
          <p:nvSpPr>
            <p:cNvPr id="8" name="TextBox 8"/>
            <p:cNvSpPr txBox="1"/>
            <p:nvPr/>
          </p:nvSpPr>
          <p:spPr>
            <a:xfrm>
              <a:off x="0" y="1373937"/>
              <a:ext cx="16169516" cy="8148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Our Goal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The Model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 LQ Controller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Unconstrained MPC Controller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MPC with Control Constraints</a:t>
              </a:r>
            </a:p>
            <a:p>
              <a:pPr marL="712470" lvl="1" indent="-356235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State Constrained MPC</a:t>
              </a:r>
            </a:p>
            <a:p>
              <a:pPr marL="712470" lvl="1" indent="-356235" algn="l">
                <a:lnSpc>
                  <a:spcPts val="5280"/>
                </a:lnSpc>
                <a:buFont typeface="Arial"/>
                <a:buChar char="•"/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MPC with Kalman Filter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23825"/>
              <a:ext cx="14145169" cy="1668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10" name="TextBox 14">
            <a:extLst>
              <a:ext uri="{FF2B5EF4-FFF2-40B4-BE49-F238E27FC236}">
                <a16:creationId xmlns:a16="http://schemas.microsoft.com/office/drawing/2014/main" id="{6C6BD86E-30DE-630F-7FB5-3697282C7FEE}"/>
              </a:ext>
            </a:extLst>
          </p:cNvPr>
          <p:cNvSpPr txBox="1"/>
          <p:nvPr/>
        </p:nvSpPr>
        <p:spPr>
          <a:xfrm>
            <a:off x="990600" y="-419325"/>
            <a:ext cx="14249400" cy="24109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endParaRPr lang="it-IT" dirty="0"/>
          </a:p>
          <a:p>
            <a:pPr>
              <a:lnSpc>
                <a:spcPts val="9375"/>
              </a:lnSpc>
            </a:pPr>
            <a:r>
              <a:rPr lang="it-IT" sz="8844" dirty="0" err="1">
                <a:solidFill>
                  <a:srgbClr val="007074"/>
                </a:solidFill>
                <a:latin typeface="TT Commons Pro Bold"/>
              </a:rPr>
              <a:t>We</a:t>
            </a:r>
            <a:r>
              <a:rPr lang="it-IT" sz="8844" dirty="0">
                <a:solidFill>
                  <a:srgbClr val="007074"/>
                </a:solidFill>
                <a:latin typeface="TT Commons Pro Bold"/>
              </a:rPr>
              <a:t> </a:t>
            </a:r>
            <a:r>
              <a:rPr lang="it-IT" sz="8844" dirty="0" err="1">
                <a:solidFill>
                  <a:srgbClr val="007074"/>
                </a:solidFill>
                <a:latin typeface="TT Commons Pro Bold"/>
              </a:rPr>
              <a:t>will</a:t>
            </a:r>
            <a:r>
              <a:rPr lang="it-IT" sz="8844" dirty="0">
                <a:solidFill>
                  <a:srgbClr val="007074"/>
                </a:solidFill>
                <a:latin typeface="TT Commons Pro Bold"/>
              </a:rPr>
              <a:t> </a:t>
            </a:r>
            <a:r>
              <a:rPr lang="it-IT" sz="8844" dirty="0" err="1">
                <a:solidFill>
                  <a:srgbClr val="007074"/>
                </a:solidFill>
                <a:latin typeface="TT Commons Pro Bold"/>
              </a:rPr>
              <a:t>discuss</a:t>
            </a:r>
            <a:endParaRPr lang="it-IT" sz="8844" dirty="0">
              <a:solidFill>
                <a:srgbClr val="007074"/>
              </a:solidFill>
              <a:latin typeface="TT Commons Pro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/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4480693" y="9296400"/>
            <a:ext cx="3262221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028700" y="1121569"/>
            <a:ext cx="12174762" cy="3694460"/>
            <a:chOff x="0" y="123825"/>
            <a:chExt cx="16233016" cy="4925944"/>
          </a:xfrm>
        </p:grpSpPr>
        <p:sp>
          <p:nvSpPr>
            <p:cNvPr id="10" name="TextBox 10"/>
            <p:cNvSpPr txBox="1"/>
            <p:nvPr/>
          </p:nvSpPr>
          <p:spPr>
            <a:xfrm>
              <a:off x="63500" y="1359960"/>
              <a:ext cx="16169516" cy="36898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r>
                <a:rPr lang="en-US" sz="3300" dirty="0">
                  <a:solidFill>
                    <a:srgbClr val="007074"/>
                  </a:solidFill>
                  <a:latin typeface="TT Commons Pro Bold"/>
                </a:rPr>
                <a:t>was to create a stabilizing controller for a low-frequency permanent-magnet DC motor. 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23825"/>
              <a:ext cx="14145169" cy="1668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pic>
        <p:nvPicPr>
          <p:cNvPr id="15" name="Elemento grafico 14">
            <a:extLst>
              <a:ext uri="{FF2B5EF4-FFF2-40B4-BE49-F238E27FC236}">
                <a16:creationId xmlns:a16="http://schemas.microsoft.com/office/drawing/2014/main" id="{5FA93CB5-90DB-142A-431D-F00412C2C3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15100" y="4355043"/>
            <a:ext cx="5257800" cy="5257800"/>
          </a:xfrm>
          <a:prstGeom prst="rect">
            <a:avLst/>
          </a:prstGeom>
          <a:effectLst>
            <a:outerShdw blurRad="241300" dist="38100" dir="5400000" sx="104000" sy="104000" algn="t" rotWithShape="0">
              <a:prstClr val="black">
                <a:alpha val="55000"/>
              </a:prstClr>
            </a:outerShdw>
          </a:effectLst>
        </p:spPr>
      </p:pic>
      <p:sp>
        <p:nvSpPr>
          <p:cNvPr id="6" name="TextBox 14">
            <a:extLst>
              <a:ext uri="{FF2B5EF4-FFF2-40B4-BE49-F238E27FC236}">
                <a16:creationId xmlns:a16="http://schemas.microsoft.com/office/drawing/2014/main" id="{FEB62DA9-4342-44FF-29AF-286A58099653}"/>
              </a:ext>
            </a:extLst>
          </p:cNvPr>
          <p:cNvSpPr txBox="1"/>
          <p:nvPr/>
        </p:nvSpPr>
        <p:spPr>
          <a:xfrm>
            <a:off x="990600" y="-419325"/>
            <a:ext cx="10608877" cy="2438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endParaRPr lang="it-IT" dirty="0"/>
          </a:p>
          <a:p>
            <a:pPr>
              <a:lnSpc>
                <a:spcPts val="9375"/>
              </a:lnSpc>
            </a:pPr>
            <a:r>
              <a:rPr lang="it-IT" sz="8844" dirty="0" err="1">
                <a:solidFill>
                  <a:srgbClr val="007074"/>
                </a:solidFill>
                <a:latin typeface="TT Commons Pro Bold"/>
              </a:rPr>
              <a:t>Our</a:t>
            </a:r>
            <a:r>
              <a:rPr lang="it-IT" sz="8844" dirty="0">
                <a:solidFill>
                  <a:srgbClr val="007074"/>
                </a:solidFill>
                <a:latin typeface="TT Commons Pro Bold"/>
              </a:rPr>
              <a:t> goal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280811" y="4762853"/>
            <a:ext cx="4262105" cy="1030654"/>
          </a:xfrm>
          <a:custGeom>
            <a:avLst/>
            <a:gdLst/>
            <a:ahLst/>
            <a:cxnLst/>
            <a:rect l="l" t="t" r="r" b="b"/>
            <a:pathLst>
              <a:path w="4262105" h="1030654">
                <a:moveTo>
                  <a:pt x="0" y="0"/>
                </a:moveTo>
                <a:lnTo>
                  <a:pt x="4262105" y="0"/>
                </a:lnTo>
                <a:lnTo>
                  <a:pt x="4262105" y="1030655"/>
                </a:lnTo>
                <a:lnTo>
                  <a:pt x="0" y="103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420547" y="4762323"/>
            <a:ext cx="1961453" cy="1030654"/>
          </a:xfrm>
          <a:custGeom>
            <a:avLst/>
            <a:gdLst/>
            <a:ahLst/>
            <a:cxnLst/>
            <a:rect l="l" t="t" r="r" b="b"/>
            <a:pathLst>
              <a:path w="1961453" h="1030654">
                <a:moveTo>
                  <a:pt x="0" y="0"/>
                </a:moveTo>
                <a:lnTo>
                  <a:pt x="1961453" y="0"/>
                </a:lnTo>
                <a:lnTo>
                  <a:pt x="1961453" y="1030655"/>
                </a:lnTo>
                <a:lnTo>
                  <a:pt x="0" y="10306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80811" y="6375845"/>
            <a:ext cx="2017295" cy="1030654"/>
          </a:xfrm>
          <a:custGeom>
            <a:avLst/>
            <a:gdLst/>
            <a:ahLst/>
            <a:cxnLst/>
            <a:rect l="l" t="t" r="r" b="b"/>
            <a:pathLst>
              <a:path w="2017295" h="1030654">
                <a:moveTo>
                  <a:pt x="0" y="0"/>
                </a:moveTo>
                <a:lnTo>
                  <a:pt x="2017295" y="0"/>
                </a:lnTo>
                <a:lnTo>
                  <a:pt x="2017295" y="1030655"/>
                </a:lnTo>
                <a:lnTo>
                  <a:pt x="0" y="10306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4834056" y="6355557"/>
            <a:ext cx="1483927" cy="1030654"/>
          </a:xfrm>
          <a:custGeom>
            <a:avLst/>
            <a:gdLst/>
            <a:ahLst/>
            <a:cxnLst/>
            <a:rect l="l" t="t" r="r" b="b"/>
            <a:pathLst>
              <a:path w="1483927" h="1030654">
                <a:moveTo>
                  <a:pt x="0" y="0"/>
                </a:moveTo>
                <a:lnTo>
                  <a:pt x="1483927" y="0"/>
                </a:lnTo>
                <a:lnTo>
                  <a:pt x="1483927" y="1030654"/>
                </a:lnTo>
                <a:lnTo>
                  <a:pt x="0" y="103065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183292" y="2651531"/>
            <a:ext cx="5945092" cy="5253299"/>
          </a:xfrm>
          <a:custGeom>
            <a:avLst/>
            <a:gdLst/>
            <a:ahLst/>
            <a:cxnLst/>
            <a:rect l="l" t="t" r="r" b="b"/>
            <a:pathLst>
              <a:path w="4936777" h="4362315">
                <a:moveTo>
                  <a:pt x="0" y="0"/>
                </a:moveTo>
                <a:lnTo>
                  <a:pt x="4936777" y="0"/>
                </a:lnTo>
                <a:lnTo>
                  <a:pt x="4936777" y="4362316"/>
                </a:lnTo>
                <a:lnTo>
                  <a:pt x="0" y="436231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90600" y="-419325"/>
            <a:ext cx="10608877" cy="2438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endParaRPr dirty="0"/>
          </a:p>
          <a:p>
            <a:pPr>
              <a:lnSpc>
                <a:spcPts val="9375"/>
              </a:lnSpc>
            </a:pPr>
            <a:r>
              <a:rPr lang="en-US" sz="8844" dirty="0">
                <a:solidFill>
                  <a:srgbClr val="007074"/>
                </a:solidFill>
                <a:latin typeface="TT Commons Pro Bold"/>
              </a:rPr>
              <a:t>The Model</a:t>
            </a: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2BFE821B-F3E1-7544-7FB2-666C5B476984}"/>
              </a:ext>
            </a:extLst>
          </p:cNvPr>
          <p:cNvSpPr txBox="1"/>
          <p:nvPr/>
        </p:nvSpPr>
        <p:spPr>
          <a:xfrm>
            <a:off x="968747" y="780694"/>
            <a:ext cx="10774875" cy="2410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endParaRPr lang="en-US" sz="8844" dirty="0">
              <a:solidFill>
                <a:srgbClr val="007074"/>
              </a:solidFill>
              <a:latin typeface="TT Commons Pro Bold"/>
            </a:endParaRPr>
          </a:p>
          <a:p>
            <a:pPr>
              <a:lnSpc>
                <a:spcPts val="9375"/>
              </a:lnSpc>
            </a:pPr>
            <a:endParaRPr lang="en-US" sz="8844" dirty="0">
              <a:solidFill>
                <a:srgbClr val="007074"/>
              </a:solidFill>
              <a:latin typeface="TT Commons Pro Bold"/>
            </a:endParaRPr>
          </a:p>
        </p:txBody>
      </p:sp>
      <p:sp>
        <p:nvSpPr>
          <p:cNvPr id="15" name="TextBox 1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>
                <a:solidFill>
                  <a:srgbClr val="6AABA5"/>
                </a:solidFill>
                <a:latin typeface="TT Commons Pro Bold"/>
              </a:rPr>
              <a:t>a.a. 2022/2023</a:t>
            </a:r>
          </a:p>
          <a:p>
            <a:pPr algn="r">
              <a:lnSpc>
                <a:spcPts val="2120"/>
              </a:lnSpc>
            </a:pPr>
            <a:endParaRPr lang="en-US" sz="200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9F4AD9A2-1727-7A78-4E44-4F47350281CA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is as follows: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53130F6E-8039-F526-824C-FD160E96C8C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280811" y="8119164"/>
            <a:ext cx="1438122" cy="1030654"/>
          </a:xfrm>
          <a:prstGeom prst="rect">
            <a:avLst/>
          </a:prstGeom>
        </p:spPr>
      </p:pic>
      <p:pic>
        <p:nvPicPr>
          <p:cNvPr id="18" name="Elemento grafico 17">
            <a:extLst>
              <a:ext uri="{FF2B5EF4-FFF2-40B4-BE49-F238E27FC236}">
                <a16:creationId xmlns:a16="http://schemas.microsoft.com/office/drawing/2014/main" id="{FD98EF45-2DB1-F7AB-0DAB-AA7C75218F5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115086" y="7993136"/>
            <a:ext cx="5266914" cy="1065828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121A020B-5E8F-9A73-F556-1E6A0CD456C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351251" y="2851495"/>
            <a:ext cx="7480791" cy="15841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4" name="Triangolo isoscele 23">
            <a:extLst>
              <a:ext uri="{FF2B5EF4-FFF2-40B4-BE49-F238E27FC236}">
                <a16:creationId xmlns:a16="http://schemas.microsoft.com/office/drawing/2014/main" id="{7271E4FC-A272-FD79-34AF-3509248969E4}"/>
              </a:ext>
            </a:extLst>
          </p:cNvPr>
          <p:cNvSpPr/>
          <p:nvPr/>
        </p:nvSpPr>
        <p:spPr>
          <a:xfrm rot="15319407">
            <a:off x="6013049" y="4017917"/>
            <a:ext cx="5348396" cy="3659227"/>
          </a:xfrm>
          <a:custGeom>
            <a:avLst/>
            <a:gdLst>
              <a:gd name="connsiteX0" fmla="*/ 0 w 4193388"/>
              <a:gd name="connsiteY0" fmla="*/ 3438312 h 3438312"/>
              <a:gd name="connsiteX1" fmla="*/ 2096694 w 4193388"/>
              <a:gd name="connsiteY1" fmla="*/ 0 h 3438312"/>
              <a:gd name="connsiteX2" fmla="*/ 4193388 w 4193388"/>
              <a:gd name="connsiteY2" fmla="*/ 3438312 h 3438312"/>
              <a:gd name="connsiteX3" fmla="*/ 0 w 4193388"/>
              <a:gd name="connsiteY3" fmla="*/ 3438312 h 3438312"/>
              <a:gd name="connsiteX0" fmla="*/ 0 w 5652411"/>
              <a:gd name="connsiteY0" fmla="*/ 3438312 h 3592280"/>
              <a:gd name="connsiteX1" fmla="*/ 2096694 w 5652411"/>
              <a:gd name="connsiteY1" fmla="*/ 0 h 3592280"/>
              <a:gd name="connsiteX2" fmla="*/ 5652411 w 5652411"/>
              <a:gd name="connsiteY2" fmla="*/ 3592280 h 3592280"/>
              <a:gd name="connsiteX3" fmla="*/ 0 w 5652411"/>
              <a:gd name="connsiteY3" fmla="*/ 3438312 h 3592280"/>
              <a:gd name="connsiteX0" fmla="*/ 0 w 5263867"/>
              <a:gd name="connsiteY0" fmla="*/ 2203697 h 3592280"/>
              <a:gd name="connsiteX1" fmla="*/ 1708150 w 5263867"/>
              <a:gd name="connsiteY1" fmla="*/ 0 h 3592280"/>
              <a:gd name="connsiteX2" fmla="*/ 5263867 w 5263867"/>
              <a:gd name="connsiteY2" fmla="*/ 3592280 h 3592280"/>
              <a:gd name="connsiteX3" fmla="*/ 0 w 5263867"/>
              <a:gd name="connsiteY3" fmla="*/ 2203697 h 3592280"/>
              <a:gd name="connsiteX0" fmla="*/ 0 w 5342042"/>
              <a:gd name="connsiteY0" fmla="*/ 2203697 h 3556959"/>
              <a:gd name="connsiteX1" fmla="*/ 1708150 w 5342042"/>
              <a:gd name="connsiteY1" fmla="*/ 0 h 3556959"/>
              <a:gd name="connsiteX2" fmla="*/ 5342042 w 5342042"/>
              <a:gd name="connsiteY2" fmla="*/ 3556959 h 3556959"/>
              <a:gd name="connsiteX3" fmla="*/ 0 w 5342042"/>
              <a:gd name="connsiteY3" fmla="*/ 2203697 h 3556959"/>
              <a:gd name="connsiteX0" fmla="*/ 0 w 5342371"/>
              <a:gd name="connsiteY0" fmla="*/ 2203697 h 3561968"/>
              <a:gd name="connsiteX1" fmla="*/ 1708150 w 5342371"/>
              <a:gd name="connsiteY1" fmla="*/ 0 h 3561968"/>
              <a:gd name="connsiteX2" fmla="*/ 5342371 w 5342371"/>
              <a:gd name="connsiteY2" fmla="*/ 3561968 h 3561968"/>
              <a:gd name="connsiteX3" fmla="*/ 0 w 5342371"/>
              <a:gd name="connsiteY3" fmla="*/ 2203697 h 3561968"/>
              <a:gd name="connsiteX0" fmla="*/ 0 w 5373809"/>
              <a:gd name="connsiteY0" fmla="*/ 2281878 h 3561968"/>
              <a:gd name="connsiteX1" fmla="*/ 1739588 w 5373809"/>
              <a:gd name="connsiteY1" fmla="*/ 0 h 3561968"/>
              <a:gd name="connsiteX2" fmla="*/ 5373809 w 5373809"/>
              <a:gd name="connsiteY2" fmla="*/ 3561968 h 3561968"/>
              <a:gd name="connsiteX3" fmla="*/ 0 w 5373809"/>
              <a:gd name="connsiteY3" fmla="*/ 2281878 h 3561968"/>
              <a:gd name="connsiteX0" fmla="*/ 0 w 5373809"/>
              <a:gd name="connsiteY0" fmla="*/ 2236077 h 3516167"/>
              <a:gd name="connsiteX1" fmla="*/ 1616958 w 5373809"/>
              <a:gd name="connsiteY1" fmla="*/ 0 h 3516167"/>
              <a:gd name="connsiteX2" fmla="*/ 5373809 w 5373809"/>
              <a:gd name="connsiteY2" fmla="*/ 3516167 h 3516167"/>
              <a:gd name="connsiteX3" fmla="*/ 0 w 5373809"/>
              <a:gd name="connsiteY3" fmla="*/ 2236077 h 3516167"/>
              <a:gd name="connsiteX0" fmla="*/ 0 w 5367189"/>
              <a:gd name="connsiteY0" fmla="*/ 2199888 h 3516167"/>
              <a:gd name="connsiteX1" fmla="*/ 1610338 w 5367189"/>
              <a:gd name="connsiteY1" fmla="*/ 0 h 3516167"/>
              <a:gd name="connsiteX2" fmla="*/ 5367189 w 5367189"/>
              <a:gd name="connsiteY2" fmla="*/ 3516167 h 3516167"/>
              <a:gd name="connsiteX3" fmla="*/ 0 w 5367189"/>
              <a:gd name="connsiteY3" fmla="*/ 2199888 h 3516167"/>
              <a:gd name="connsiteX0" fmla="*/ 0 w 5378993"/>
              <a:gd name="connsiteY0" fmla="*/ 2182743 h 3516167"/>
              <a:gd name="connsiteX1" fmla="*/ 1622142 w 5378993"/>
              <a:gd name="connsiteY1" fmla="*/ 0 h 3516167"/>
              <a:gd name="connsiteX2" fmla="*/ 5378993 w 5378993"/>
              <a:gd name="connsiteY2" fmla="*/ 3516167 h 3516167"/>
              <a:gd name="connsiteX3" fmla="*/ 0 w 5378993"/>
              <a:gd name="connsiteY3" fmla="*/ 2182743 h 3516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8993" h="3516167">
                <a:moveTo>
                  <a:pt x="0" y="2182743"/>
                </a:moveTo>
                <a:lnTo>
                  <a:pt x="1622142" y="0"/>
                </a:lnTo>
                <a:lnTo>
                  <a:pt x="5378993" y="3516167"/>
                </a:lnTo>
                <a:lnTo>
                  <a:pt x="0" y="2182743"/>
                </a:lnTo>
                <a:close/>
              </a:path>
            </a:pathLst>
          </a:custGeom>
          <a:gradFill>
            <a:gsLst>
              <a:gs pos="0">
                <a:srgbClr val="007074">
                  <a:alpha val="40000"/>
                </a:srgbClr>
              </a:gs>
              <a:gs pos="74000">
                <a:srgbClr val="007074">
                  <a:alpha val="93000"/>
                </a:srgbClr>
              </a:gs>
              <a:gs pos="83000">
                <a:srgbClr val="007074">
                  <a:alpha val="93000"/>
                </a:srgbClr>
              </a:gs>
              <a:gs pos="100000">
                <a:srgbClr val="00707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E5479C64-19C5-CC09-6AEA-0934260CF536}"/>
              </a:ext>
            </a:extLst>
          </p:cNvPr>
          <p:cNvSpPr txBox="1"/>
          <p:nvPr/>
        </p:nvSpPr>
        <p:spPr>
          <a:xfrm>
            <a:off x="1023467" y="8343900"/>
            <a:ext cx="12127137" cy="611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Without disturbances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BDB2CFA9-1D69-D30C-C7C1-6BD396D2AB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431848" y="1752443"/>
            <a:ext cx="2629890" cy="97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135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sp>
        <p:nvSpPr>
          <p:cNvPr id="17" name="Triangolo isoscele 23">
            <a:extLst>
              <a:ext uri="{FF2B5EF4-FFF2-40B4-BE49-F238E27FC236}">
                <a16:creationId xmlns:a16="http://schemas.microsoft.com/office/drawing/2014/main" id="{8FC05956-B433-C0BF-4190-206F61948729}"/>
              </a:ext>
            </a:extLst>
          </p:cNvPr>
          <p:cNvSpPr/>
          <p:nvPr/>
        </p:nvSpPr>
        <p:spPr>
          <a:xfrm rot="6280593" flipV="1">
            <a:off x="6037519" y="3479758"/>
            <a:ext cx="5349443" cy="3607831"/>
          </a:xfrm>
          <a:custGeom>
            <a:avLst/>
            <a:gdLst>
              <a:gd name="connsiteX0" fmla="*/ 0 w 4193388"/>
              <a:gd name="connsiteY0" fmla="*/ 3438312 h 3438312"/>
              <a:gd name="connsiteX1" fmla="*/ 2096694 w 4193388"/>
              <a:gd name="connsiteY1" fmla="*/ 0 h 3438312"/>
              <a:gd name="connsiteX2" fmla="*/ 4193388 w 4193388"/>
              <a:gd name="connsiteY2" fmla="*/ 3438312 h 3438312"/>
              <a:gd name="connsiteX3" fmla="*/ 0 w 4193388"/>
              <a:gd name="connsiteY3" fmla="*/ 3438312 h 3438312"/>
              <a:gd name="connsiteX0" fmla="*/ 0 w 5652411"/>
              <a:gd name="connsiteY0" fmla="*/ 3438312 h 3592280"/>
              <a:gd name="connsiteX1" fmla="*/ 2096694 w 5652411"/>
              <a:gd name="connsiteY1" fmla="*/ 0 h 3592280"/>
              <a:gd name="connsiteX2" fmla="*/ 5652411 w 5652411"/>
              <a:gd name="connsiteY2" fmla="*/ 3592280 h 3592280"/>
              <a:gd name="connsiteX3" fmla="*/ 0 w 5652411"/>
              <a:gd name="connsiteY3" fmla="*/ 3438312 h 3592280"/>
              <a:gd name="connsiteX0" fmla="*/ 0 w 5263867"/>
              <a:gd name="connsiteY0" fmla="*/ 2203697 h 3592280"/>
              <a:gd name="connsiteX1" fmla="*/ 1708150 w 5263867"/>
              <a:gd name="connsiteY1" fmla="*/ 0 h 3592280"/>
              <a:gd name="connsiteX2" fmla="*/ 5263867 w 5263867"/>
              <a:gd name="connsiteY2" fmla="*/ 3592280 h 3592280"/>
              <a:gd name="connsiteX3" fmla="*/ 0 w 5263867"/>
              <a:gd name="connsiteY3" fmla="*/ 2203697 h 3592280"/>
              <a:gd name="connsiteX0" fmla="*/ 0 w 5342042"/>
              <a:gd name="connsiteY0" fmla="*/ 2203697 h 3556959"/>
              <a:gd name="connsiteX1" fmla="*/ 1708150 w 5342042"/>
              <a:gd name="connsiteY1" fmla="*/ 0 h 3556959"/>
              <a:gd name="connsiteX2" fmla="*/ 5342042 w 5342042"/>
              <a:gd name="connsiteY2" fmla="*/ 3556959 h 3556959"/>
              <a:gd name="connsiteX3" fmla="*/ 0 w 5342042"/>
              <a:gd name="connsiteY3" fmla="*/ 2203697 h 3556959"/>
              <a:gd name="connsiteX0" fmla="*/ 0 w 5342371"/>
              <a:gd name="connsiteY0" fmla="*/ 2203697 h 3561968"/>
              <a:gd name="connsiteX1" fmla="*/ 1708150 w 5342371"/>
              <a:gd name="connsiteY1" fmla="*/ 0 h 3561968"/>
              <a:gd name="connsiteX2" fmla="*/ 5342371 w 5342371"/>
              <a:gd name="connsiteY2" fmla="*/ 3561968 h 3561968"/>
              <a:gd name="connsiteX3" fmla="*/ 0 w 5342371"/>
              <a:gd name="connsiteY3" fmla="*/ 2203697 h 3561968"/>
              <a:gd name="connsiteX0" fmla="*/ 0 w 5342371"/>
              <a:gd name="connsiteY0" fmla="*/ 2259390 h 3617661"/>
              <a:gd name="connsiteX1" fmla="*/ 1670320 w 5342371"/>
              <a:gd name="connsiteY1" fmla="*/ 0 h 3617661"/>
              <a:gd name="connsiteX2" fmla="*/ 5342371 w 5342371"/>
              <a:gd name="connsiteY2" fmla="*/ 3617661 h 3617661"/>
              <a:gd name="connsiteX3" fmla="*/ 0 w 5342371"/>
              <a:gd name="connsiteY3" fmla="*/ 2259390 h 3617661"/>
              <a:gd name="connsiteX0" fmla="*/ 0 w 5342371"/>
              <a:gd name="connsiteY0" fmla="*/ 2238007 h 3596278"/>
              <a:gd name="connsiteX1" fmla="*/ 1660338 w 5342371"/>
              <a:gd name="connsiteY1" fmla="*/ 0 h 3596278"/>
              <a:gd name="connsiteX2" fmla="*/ 5342371 w 5342371"/>
              <a:gd name="connsiteY2" fmla="*/ 3596278 h 3596278"/>
              <a:gd name="connsiteX3" fmla="*/ 0 w 5342371"/>
              <a:gd name="connsiteY3" fmla="*/ 2238007 h 359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2371" h="3596278">
                <a:moveTo>
                  <a:pt x="0" y="2238007"/>
                </a:moveTo>
                <a:lnTo>
                  <a:pt x="1660338" y="0"/>
                </a:lnTo>
                <a:lnTo>
                  <a:pt x="5342371" y="3596278"/>
                </a:lnTo>
                <a:lnTo>
                  <a:pt x="0" y="2238007"/>
                </a:lnTo>
                <a:close/>
              </a:path>
            </a:pathLst>
          </a:custGeom>
          <a:gradFill>
            <a:gsLst>
              <a:gs pos="0">
                <a:srgbClr val="007074">
                  <a:alpha val="40000"/>
                </a:srgbClr>
              </a:gs>
              <a:gs pos="74000">
                <a:srgbClr val="007074">
                  <a:alpha val="93000"/>
                </a:srgbClr>
              </a:gs>
              <a:gs pos="83000">
                <a:srgbClr val="007074">
                  <a:alpha val="93000"/>
                </a:srgbClr>
              </a:gs>
              <a:gs pos="100000">
                <a:srgbClr val="00707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E3E37CEF-F78E-9E13-0808-2745169C121A}"/>
              </a:ext>
            </a:extLst>
          </p:cNvPr>
          <p:cNvSpPr txBox="1"/>
          <p:nvPr/>
        </p:nvSpPr>
        <p:spPr>
          <a:xfrm>
            <a:off x="1023467" y="8343900"/>
            <a:ext cx="12127137" cy="611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Without disturbances</a:t>
            </a:r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C6BD1DE4-04AB-238E-4556-DAC173AFB0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431848" y="1752443"/>
            <a:ext cx="2629890" cy="97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20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4" name="Triangolo isoscele 23">
            <a:extLst>
              <a:ext uri="{FF2B5EF4-FFF2-40B4-BE49-F238E27FC236}">
                <a16:creationId xmlns:a16="http://schemas.microsoft.com/office/drawing/2014/main" id="{7271E4FC-A272-FD79-34AF-3509248969E4}"/>
              </a:ext>
            </a:extLst>
          </p:cNvPr>
          <p:cNvSpPr/>
          <p:nvPr/>
        </p:nvSpPr>
        <p:spPr>
          <a:xfrm rot="15319407">
            <a:off x="6054167" y="4050461"/>
            <a:ext cx="5349443" cy="3573411"/>
          </a:xfrm>
          <a:custGeom>
            <a:avLst/>
            <a:gdLst>
              <a:gd name="connsiteX0" fmla="*/ 0 w 4193388"/>
              <a:gd name="connsiteY0" fmla="*/ 3438312 h 3438312"/>
              <a:gd name="connsiteX1" fmla="*/ 2096694 w 4193388"/>
              <a:gd name="connsiteY1" fmla="*/ 0 h 3438312"/>
              <a:gd name="connsiteX2" fmla="*/ 4193388 w 4193388"/>
              <a:gd name="connsiteY2" fmla="*/ 3438312 h 3438312"/>
              <a:gd name="connsiteX3" fmla="*/ 0 w 4193388"/>
              <a:gd name="connsiteY3" fmla="*/ 3438312 h 3438312"/>
              <a:gd name="connsiteX0" fmla="*/ 0 w 5652411"/>
              <a:gd name="connsiteY0" fmla="*/ 3438312 h 3592280"/>
              <a:gd name="connsiteX1" fmla="*/ 2096694 w 5652411"/>
              <a:gd name="connsiteY1" fmla="*/ 0 h 3592280"/>
              <a:gd name="connsiteX2" fmla="*/ 5652411 w 5652411"/>
              <a:gd name="connsiteY2" fmla="*/ 3592280 h 3592280"/>
              <a:gd name="connsiteX3" fmla="*/ 0 w 5652411"/>
              <a:gd name="connsiteY3" fmla="*/ 3438312 h 3592280"/>
              <a:gd name="connsiteX0" fmla="*/ 0 w 5263867"/>
              <a:gd name="connsiteY0" fmla="*/ 2203697 h 3592280"/>
              <a:gd name="connsiteX1" fmla="*/ 1708150 w 5263867"/>
              <a:gd name="connsiteY1" fmla="*/ 0 h 3592280"/>
              <a:gd name="connsiteX2" fmla="*/ 5263867 w 5263867"/>
              <a:gd name="connsiteY2" fmla="*/ 3592280 h 3592280"/>
              <a:gd name="connsiteX3" fmla="*/ 0 w 5263867"/>
              <a:gd name="connsiteY3" fmla="*/ 2203697 h 3592280"/>
              <a:gd name="connsiteX0" fmla="*/ 0 w 5342042"/>
              <a:gd name="connsiteY0" fmla="*/ 2203697 h 3556959"/>
              <a:gd name="connsiteX1" fmla="*/ 1708150 w 5342042"/>
              <a:gd name="connsiteY1" fmla="*/ 0 h 3556959"/>
              <a:gd name="connsiteX2" fmla="*/ 5342042 w 5342042"/>
              <a:gd name="connsiteY2" fmla="*/ 3556959 h 3556959"/>
              <a:gd name="connsiteX3" fmla="*/ 0 w 5342042"/>
              <a:gd name="connsiteY3" fmla="*/ 2203697 h 3556959"/>
              <a:gd name="connsiteX0" fmla="*/ 0 w 5342371"/>
              <a:gd name="connsiteY0" fmla="*/ 2203697 h 3561968"/>
              <a:gd name="connsiteX1" fmla="*/ 1708150 w 5342371"/>
              <a:gd name="connsiteY1" fmla="*/ 0 h 3561968"/>
              <a:gd name="connsiteX2" fmla="*/ 5342371 w 5342371"/>
              <a:gd name="connsiteY2" fmla="*/ 3561968 h 3561968"/>
              <a:gd name="connsiteX3" fmla="*/ 0 w 5342371"/>
              <a:gd name="connsiteY3" fmla="*/ 2203697 h 3561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2371" h="3561968">
                <a:moveTo>
                  <a:pt x="0" y="2203697"/>
                </a:moveTo>
                <a:lnTo>
                  <a:pt x="1708150" y="0"/>
                </a:lnTo>
                <a:lnTo>
                  <a:pt x="5342371" y="3561968"/>
                </a:lnTo>
                <a:lnTo>
                  <a:pt x="0" y="2203697"/>
                </a:lnTo>
                <a:close/>
              </a:path>
            </a:pathLst>
          </a:custGeom>
          <a:gradFill>
            <a:gsLst>
              <a:gs pos="0">
                <a:srgbClr val="007074">
                  <a:alpha val="40000"/>
                </a:srgbClr>
              </a:gs>
              <a:gs pos="74000">
                <a:srgbClr val="007074">
                  <a:alpha val="93000"/>
                </a:srgbClr>
              </a:gs>
              <a:gs pos="83000">
                <a:srgbClr val="007074">
                  <a:alpha val="93000"/>
                </a:srgbClr>
              </a:gs>
              <a:gs pos="100000">
                <a:srgbClr val="00707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Current: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E5479C64-19C5-CC09-6AEA-0934260CF536}"/>
              </a:ext>
            </a:extLst>
          </p:cNvPr>
          <p:cNvSpPr txBox="1"/>
          <p:nvPr/>
        </p:nvSpPr>
        <p:spPr>
          <a:xfrm>
            <a:off x="1023467" y="8343900"/>
            <a:ext cx="12127137" cy="611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With disturbances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7B88B8C1-92EA-816C-CB3A-65F373680D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431848" y="1752443"/>
            <a:ext cx="2629890" cy="97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521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28197" b="3937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-28575"/>
            <a:ext cx="18288000" cy="0"/>
          </a:xfrm>
          <a:prstGeom prst="line">
            <a:avLst/>
          </a:prstGeom>
          <a:ln w="85725" cap="flat">
            <a:solidFill>
              <a:srgbClr val="00707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 rot="-1018602">
            <a:off x="8039333" y="8905548"/>
            <a:ext cx="13981343" cy="6487382"/>
            <a:chOff x="0" y="0"/>
            <a:chExt cx="6233160" cy="2892204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10160"/>
              <a:ext cx="6233160" cy="2913794"/>
            </a:xfrm>
            <a:custGeom>
              <a:avLst/>
              <a:gdLst/>
              <a:ahLst/>
              <a:cxnLst/>
              <a:rect l="l" t="t" r="r" b="b"/>
              <a:pathLst>
                <a:path w="6233160" h="2913794">
                  <a:moveTo>
                    <a:pt x="5897880" y="579120"/>
                  </a:moveTo>
                  <a:lnTo>
                    <a:pt x="3451860" y="40640"/>
                  </a:lnTo>
                  <a:cubicBezTo>
                    <a:pt x="3267710" y="0"/>
                    <a:pt x="2965450" y="0"/>
                    <a:pt x="2781300" y="40640"/>
                  </a:cubicBezTo>
                  <a:lnTo>
                    <a:pt x="335280" y="579120"/>
                  </a:lnTo>
                  <a:cubicBezTo>
                    <a:pt x="151130" y="619760"/>
                    <a:pt x="0" y="807720"/>
                    <a:pt x="0" y="996950"/>
                  </a:cubicBezTo>
                  <a:lnTo>
                    <a:pt x="0" y="1893984"/>
                  </a:lnTo>
                  <a:cubicBezTo>
                    <a:pt x="0" y="2087024"/>
                    <a:pt x="151130" y="2278794"/>
                    <a:pt x="335280" y="2320704"/>
                  </a:cubicBezTo>
                  <a:lnTo>
                    <a:pt x="2781300" y="2871884"/>
                  </a:lnTo>
                  <a:cubicBezTo>
                    <a:pt x="2965450" y="2913794"/>
                    <a:pt x="3267710" y="2913794"/>
                    <a:pt x="3451860" y="2871884"/>
                  </a:cubicBezTo>
                  <a:lnTo>
                    <a:pt x="5897880" y="2320704"/>
                  </a:lnTo>
                  <a:cubicBezTo>
                    <a:pt x="6082030" y="2278794"/>
                    <a:pt x="6233160" y="2087024"/>
                    <a:pt x="6233160" y="1893984"/>
                  </a:cubicBezTo>
                  <a:lnTo>
                    <a:pt x="6233160" y="996950"/>
                  </a:lnTo>
                  <a:cubicBezTo>
                    <a:pt x="6233160" y="807720"/>
                    <a:pt x="6082030" y="619760"/>
                    <a:pt x="5897880" y="579120"/>
                  </a:cubicBezTo>
                  <a:close/>
                </a:path>
              </a:pathLst>
            </a:custGeom>
            <a:solidFill>
              <a:srgbClr val="00707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68747" y="780694"/>
            <a:ext cx="12365262" cy="1037949"/>
            <a:chOff x="0" y="123825"/>
            <a:chExt cx="16233016" cy="3214554"/>
          </a:xfrm>
        </p:grpSpPr>
        <p:sp>
          <p:nvSpPr>
            <p:cNvPr id="7" name="TextBox 7"/>
            <p:cNvSpPr txBox="1"/>
            <p:nvPr/>
          </p:nvSpPr>
          <p:spPr>
            <a:xfrm>
              <a:off x="63500" y="2344178"/>
              <a:ext cx="16169516" cy="789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8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3825"/>
              <a:ext cx="14145169" cy="3214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375"/>
                </a:lnSpc>
              </a:pPr>
              <a:r>
                <a:rPr lang="en-US" sz="8844" dirty="0">
                  <a:solidFill>
                    <a:srgbClr val="007074"/>
                  </a:solidFill>
                  <a:latin typeface="TT Commons Pro Bold"/>
                </a:rPr>
                <a:t>LQ Controller</a:t>
              </a:r>
            </a:p>
            <a:p>
              <a:pPr>
                <a:lnSpc>
                  <a:spcPts val="9375"/>
                </a:lnSpc>
              </a:pPr>
              <a:endParaRPr lang="en-US" sz="8844" dirty="0">
                <a:solidFill>
                  <a:srgbClr val="007074"/>
                </a:solidFill>
                <a:latin typeface="TT Commons Pro Bold"/>
              </a:endParaRPr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30004" y="9296400"/>
            <a:ext cx="2712910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0"/>
              </a:lnSpc>
            </a:pP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UNIVERSITÀ DI PAVIA</a:t>
            </a:r>
          </a:p>
          <a:p>
            <a:pPr algn="r">
              <a:lnSpc>
                <a:spcPts val="2120"/>
              </a:lnSpc>
            </a:pPr>
            <a:r>
              <a:rPr lang="en-US" sz="2000" dirty="0" err="1">
                <a:solidFill>
                  <a:srgbClr val="6AABA5"/>
                </a:solidFill>
                <a:latin typeface="TT Commons Pro Bold"/>
              </a:rPr>
              <a:t>a.a.</a:t>
            </a:r>
            <a:r>
              <a:rPr lang="en-US" sz="2000" dirty="0">
                <a:solidFill>
                  <a:srgbClr val="6AABA5"/>
                </a:solidFill>
                <a:latin typeface="TT Commons Pro Bold"/>
              </a:rPr>
              <a:t> 2022/2023</a:t>
            </a:r>
          </a:p>
          <a:p>
            <a:pPr algn="r">
              <a:lnSpc>
                <a:spcPts val="2120"/>
              </a:lnSpc>
            </a:pPr>
            <a:endParaRPr lang="en-US" sz="2000" dirty="0">
              <a:solidFill>
                <a:srgbClr val="6AABA5"/>
              </a:solidFill>
              <a:latin typeface="TT Commons Pro Bold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855DC49-878D-D4C7-FC06-27CDDAC7382E}"/>
              </a:ext>
            </a:extLst>
          </p:cNvPr>
          <p:cNvSpPr/>
          <p:nvPr/>
        </p:nvSpPr>
        <p:spPr>
          <a:xfrm>
            <a:off x="1028701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1ABC0D80-F50F-3A60-89F9-979AE4190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17446" y="2900476"/>
            <a:ext cx="7104620" cy="5328465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931EC8E1-9DFB-47D1-885D-0FD11C2286D6}"/>
              </a:ext>
            </a:extLst>
          </p:cNvPr>
          <p:cNvSpPr/>
          <p:nvPr/>
        </p:nvSpPr>
        <p:spPr>
          <a:xfrm>
            <a:off x="9779626" y="2797034"/>
            <a:ext cx="7282112" cy="5527815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D0BB8821-BF17-8D70-4328-5E047AA03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68371" y="2900476"/>
            <a:ext cx="7104620" cy="5328465"/>
          </a:xfrm>
          <a:prstGeom prst="rect">
            <a:avLst/>
          </a:prstGeom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AB4E18B7-D310-823C-2342-99B5248A672F}"/>
              </a:ext>
            </a:extLst>
          </p:cNvPr>
          <p:cNvSpPr txBox="1"/>
          <p:nvPr/>
        </p:nvSpPr>
        <p:spPr>
          <a:xfrm>
            <a:off x="1028701" y="1912171"/>
            <a:ext cx="12127137" cy="611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Velocity:</a:t>
            </a:r>
          </a:p>
        </p:txBody>
      </p:sp>
      <p:sp>
        <p:nvSpPr>
          <p:cNvPr id="17" name="Triangolo isoscele 23">
            <a:extLst>
              <a:ext uri="{FF2B5EF4-FFF2-40B4-BE49-F238E27FC236}">
                <a16:creationId xmlns:a16="http://schemas.microsoft.com/office/drawing/2014/main" id="{8FC05956-B433-C0BF-4190-206F61948729}"/>
              </a:ext>
            </a:extLst>
          </p:cNvPr>
          <p:cNvSpPr/>
          <p:nvPr/>
        </p:nvSpPr>
        <p:spPr>
          <a:xfrm rot="6280593" flipV="1">
            <a:off x="6054167" y="3501328"/>
            <a:ext cx="5349443" cy="3573411"/>
          </a:xfrm>
          <a:custGeom>
            <a:avLst/>
            <a:gdLst>
              <a:gd name="connsiteX0" fmla="*/ 0 w 4193388"/>
              <a:gd name="connsiteY0" fmla="*/ 3438312 h 3438312"/>
              <a:gd name="connsiteX1" fmla="*/ 2096694 w 4193388"/>
              <a:gd name="connsiteY1" fmla="*/ 0 h 3438312"/>
              <a:gd name="connsiteX2" fmla="*/ 4193388 w 4193388"/>
              <a:gd name="connsiteY2" fmla="*/ 3438312 h 3438312"/>
              <a:gd name="connsiteX3" fmla="*/ 0 w 4193388"/>
              <a:gd name="connsiteY3" fmla="*/ 3438312 h 3438312"/>
              <a:gd name="connsiteX0" fmla="*/ 0 w 5652411"/>
              <a:gd name="connsiteY0" fmla="*/ 3438312 h 3592280"/>
              <a:gd name="connsiteX1" fmla="*/ 2096694 w 5652411"/>
              <a:gd name="connsiteY1" fmla="*/ 0 h 3592280"/>
              <a:gd name="connsiteX2" fmla="*/ 5652411 w 5652411"/>
              <a:gd name="connsiteY2" fmla="*/ 3592280 h 3592280"/>
              <a:gd name="connsiteX3" fmla="*/ 0 w 5652411"/>
              <a:gd name="connsiteY3" fmla="*/ 3438312 h 3592280"/>
              <a:gd name="connsiteX0" fmla="*/ 0 w 5263867"/>
              <a:gd name="connsiteY0" fmla="*/ 2203697 h 3592280"/>
              <a:gd name="connsiteX1" fmla="*/ 1708150 w 5263867"/>
              <a:gd name="connsiteY1" fmla="*/ 0 h 3592280"/>
              <a:gd name="connsiteX2" fmla="*/ 5263867 w 5263867"/>
              <a:gd name="connsiteY2" fmla="*/ 3592280 h 3592280"/>
              <a:gd name="connsiteX3" fmla="*/ 0 w 5263867"/>
              <a:gd name="connsiteY3" fmla="*/ 2203697 h 3592280"/>
              <a:gd name="connsiteX0" fmla="*/ 0 w 5342042"/>
              <a:gd name="connsiteY0" fmla="*/ 2203697 h 3556959"/>
              <a:gd name="connsiteX1" fmla="*/ 1708150 w 5342042"/>
              <a:gd name="connsiteY1" fmla="*/ 0 h 3556959"/>
              <a:gd name="connsiteX2" fmla="*/ 5342042 w 5342042"/>
              <a:gd name="connsiteY2" fmla="*/ 3556959 h 3556959"/>
              <a:gd name="connsiteX3" fmla="*/ 0 w 5342042"/>
              <a:gd name="connsiteY3" fmla="*/ 2203697 h 3556959"/>
              <a:gd name="connsiteX0" fmla="*/ 0 w 5342371"/>
              <a:gd name="connsiteY0" fmla="*/ 2203697 h 3561968"/>
              <a:gd name="connsiteX1" fmla="*/ 1708150 w 5342371"/>
              <a:gd name="connsiteY1" fmla="*/ 0 h 3561968"/>
              <a:gd name="connsiteX2" fmla="*/ 5342371 w 5342371"/>
              <a:gd name="connsiteY2" fmla="*/ 3561968 h 3561968"/>
              <a:gd name="connsiteX3" fmla="*/ 0 w 5342371"/>
              <a:gd name="connsiteY3" fmla="*/ 2203697 h 3561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2371" h="3561968">
                <a:moveTo>
                  <a:pt x="0" y="2203697"/>
                </a:moveTo>
                <a:lnTo>
                  <a:pt x="1708150" y="0"/>
                </a:lnTo>
                <a:lnTo>
                  <a:pt x="5342371" y="3561968"/>
                </a:lnTo>
                <a:lnTo>
                  <a:pt x="0" y="2203697"/>
                </a:lnTo>
                <a:close/>
              </a:path>
            </a:pathLst>
          </a:custGeom>
          <a:gradFill>
            <a:gsLst>
              <a:gs pos="0">
                <a:srgbClr val="007074">
                  <a:alpha val="40000"/>
                </a:srgbClr>
              </a:gs>
              <a:gs pos="74000">
                <a:srgbClr val="007074">
                  <a:alpha val="93000"/>
                </a:srgbClr>
              </a:gs>
              <a:gs pos="83000">
                <a:srgbClr val="007074">
                  <a:alpha val="93000"/>
                </a:srgbClr>
              </a:gs>
              <a:gs pos="100000">
                <a:srgbClr val="00707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E3E37CEF-F78E-9E13-0808-2745169C121A}"/>
              </a:ext>
            </a:extLst>
          </p:cNvPr>
          <p:cNvSpPr txBox="1"/>
          <p:nvPr/>
        </p:nvSpPr>
        <p:spPr>
          <a:xfrm>
            <a:off x="1023467" y="8343900"/>
            <a:ext cx="12127137" cy="611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3300" dirty="0">
                <a:solidFill>
                  <a:srgbClr val="007074"/>
                </a:solidFill>
                <a:latin typeface="TT Commons Pro Bold"/>
              </a:rPr>
              <a:t>With disturbances</a:t>
            </a:r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E43CFBF9-BF94-DEB5-6460-4B95E49566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431848" y="1752443"/>
            <a:ext cx="2629890" cy="97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212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306</Words>
  <Application>Microsoft Office PowerPoint</Application>
  <PresentationFormat>Personalizzato</PresentationFormat>
  <Paragraphs>98</Paragraphs>
  <Slides>16</Slides>
  <Notes>0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Calibri</vt:lpstr>
      <vt:lpstr>Libre Baskerville Bold Italics</vt:lpstr>
      <vt:lpstr>TT Commons Pro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Control</dc:title>
  <cp:lastModifiedBy>MASTELLA DIEGO</cp:lastModifiedBy>
  <cp:revision>17</cp:revision>
  <dcterms:created xsi:type="dcterms:W3CDTF">2006-08-16T00:00:00Z</dcterms:created>
  <dcterms:modified xsi:type="dcterms:W3CDTF">2023-06-19T10:08:04Z</dcterms:modified>
  <dc:identifier>DAFkkd0JmJI</dc:identifier>
</cp:coreProperties>
</file>

<file path=docProps/thumbnail.jpeg>
</file>